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sldIdLst>
    <p:sldId id="297" r:id="rId2"/>
    <p:sldId id="286" r:id="rId3"/>
    <p:sldId id="298" r:id="rId4"/>
    <p:sldId id="313" r:id="rId5"/>
    <p:sldId id="287" r:id="rId6"/>
    <p:sldId id="288" r:id="rId7"/>
    <p:sldId id="289" r:id="rId8"/>
    <p:sldId id="299" r:id="rId9"/>
    <p:sldId id="300" r:id="rId10"/>
    <p:sldId id="301" r:id="rId11"/>
    <p:sldId id="316" r:id="rId12"/>
    <p:sldId id="315" r:id="rId13"/>
    <p:sldId id="314" r:id="rId14"/>
    <p:sldId id="317" r:id="rId15"/>
    <p:sldId id="302" r:id="rId16"/>
    <p:sldId id="303" r:id="rId17"/>
    <p:sldId id="318" r:id="rId18"/>
    <p:sldId id="304" r:id="rId19"/>
    <p:sldId id="305" r:id="rId20"/>
    <p:sldId id="306" r:id="rId21"/>
    <p:sldId id="307" r:id="rId22"/>
    <p:sldId id="308" r:id="rId23"/>
    <p:sldId id="309" r:id="rId24"/>
    <p:sldId id="311" r:id="rId25"/>
    <p:sldId id="310" r:id="rId26"/>
    <p:sldId id="296" r:id="rId27"/>
    <p:sldId id="312" r:id="rId28"/>
    <p:sldId id="285" r:id="rId2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4722457-3989-4E03-8E05-2BFE837A831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720DF6-D4D9-4E39-A861-D55928492287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ABAA-B97F-45F1-9441-5DD0E7511FF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866E-BD57-4DED-BE0D-E8C6E70A14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09B1E5-5059-44B4-8764-E8174141D2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5DB68-150F-451F-AC3E-7B65E50306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D2B551-9AB1-49BD-ADBC-4704F2705A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7A3C-4D87-49D7-9912-3D636128B6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56411-35A9-47F3-8B88-C98291129D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FF436-D6AD-4D75-80E0-B69F0B3C81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04A73-5BA3-44BF-86F3-B4B0E7D4160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3FCF-6B38-451F-A408-44F43E1AB9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29EA4-2FD3-4C7F-9114-F4A52B0A96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F4D2-F5AC-4E5B-B4BC-628C238C8C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DB9E-0678-46AC-BFED-7ED6BE4EF2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37E8CBE-D4B7-496F-987B-A06DD1656285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google.gr/imgres?imgurl=http://162.129.70.33/images/hirsutism_1_020310.jpg&amp;imgrefurl=http://dermatlas.med.jhmi.edu/derm/display.cfm%3FImageID%3D-841193100&amp;h=474&amp;w=494&amp;sz=44&amp;hl=el&amp;start=71&amp;tbnid=Xmp3WPBwcCqqSM:&amp;tbnh=125&amp;tbnw=130&amp;prev=/images%3Fq%3Dhirsutism%26start%3D60%26ndsp%3D20%26svnum%3D10%26hl%3Del%26lr%3D%26sa%3D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gr/imgres?imgurl=http://www.csmc.edu/images/379140_PCOSLarge.JPG&amp;imgrefurl=http://www.csmc.edu/5531.html&amp;h=378&amp;w=575&amp;sz=84&amp;hl=el&amp;start=2&amp;tbnid=bN3tS9eE5Z-wjM:&amp;tbnh=88&amp;tbnw=134&amp;prev=/images%3Fq%3Dpolycystic%2Bovaries%26svnum%3D10%26hl%3Del%26lr%3D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4000"/>
              <a:t>Σύνδρομο πολυκυστικών ωοθηκών</a:t>
            </a:r>
            <a:endParaRPr lang="el-GR" sz="40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zh-CN" sz="1800"/>
              <a:t>Παρουσιάζεται στο 5-15% των γυναικών αναπαραγωγικής ηλικίας.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Σχετίζεται με υπερανδρογονισμό και χρόνια ανωορρηξία χωρίς την παρουσία υποκείμενης νόσου εκ των επινεφριδίων ή της υπόφυσης.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Είναι η συχνότερη αιτία ολιγομηνορροιας και αμηνόρροιας.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Χαρακτηρίζεται από διαταραχές του μεταβολισμού των ωοθηκικών ορμονών και των ανδρογόνων με συνέπειες τις διαταραχές της ωορρηξίας, του γλυκαιμικού ελέγχου και του μεταβολισμού της χοληστερόλης.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Στις πιο βαρειές περιπτώσεις το σύνδρομο επιπλέκεται με αμηνόρροια, υπερτρίχωση, υπογονιμότητα και παχυσαρκία και ονομάζεται σύνδρομο </a:t>
            </a:r>
            <a:r>
              <a:rPr lang="en-US" altLang="zh-CN" sz="1800">
                <a:ea typeface="宋体" charset="-122"/>
              </a:rPr>
              <a:t>Stein</a:t>
            </a:r>
            <a:r>
              <a:rPr lang="el-GR" altLang="zh-CN" sz="1800"/>
              <a:t>-</a:t>
            </a:r>
            <a:r>
              <a:rPr lang="en-US" altLang="zh-CN" sz="1800">
                <a:ea typeface="宋体" charset="-122"/>
              </a:rPr>
              <a:t>Leventhal</a:t>
            </a:r>
            <a:r>
              <a:rPr lang="el-GR" altLang="zh-CN" sz="1800"/>
              <a:t>. </a:t>
            </a:r>
            <a:endParaRPr lang="el-GR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/>
              <a:t>Κλινική εικόνα</a:t>
            </a:r>
          </a:p>
        </p:txBody>
      </p:sp>
      <p:pic>
        <p:nvPicPr>
          <p:cNvPr id="87055" name="Picture 15" descr="a--c42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81163"/>
            <a:ext cx="3240087" cy="1963737"/>
          </a:xfrm>
          <a:noFill/>
          <a:ln/>
        </p:spPr>
      </p:pic>
      <p:pic>
        <p:nvPicPr>
          <p:cNvPr id="87056" name="Picture 16" descr="figure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00213"/>
            <a:ext cx="4032250" cy="1981200"/>
          </a:xfrm>
          <a:noFill/>
          <a:ln/>
        </p:spPr>
      </p:pic>
      <p:pic>
        <p:nvPicPr>
          <p:cNvPr id="87058" name="Picture 18" descr="hirsutism_1_020310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4213" y="4433888"/>
            <a:ext cx="3167062" cy="1874837"/>
          </a:xfrm>
          <a:noFill/>
          <a:ln/>
        </p:spPr>
      </p:pic>
      <p:pic>
        <p:nvPicPr>
          <p:cNvPr id="87060" name="Picture 20" descr="figure6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4437063"/>
            <a:ext cx="4038600" cy="18716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Υπερτρίχωση</a:t>
            </a:r>
          </a:p>
        </p:txBody>
      </p:sp>
      <p:pic>
        <p:nvPicPr>
          <p:cNvPr id="117764" name="Picture 4" descr="image001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78013"/>
            <a:ext cx="7993062" cy="4646612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4000"/>
              <a:t>Διαταραχές του μεταβολισμού της γλυκόζης</a:t>
            </a:r>
            <a:endParaRPr lang="el-GR" sz="4000"/>
          </a:p>
        </p:txBody>
      </p:sp>
      <p:pic>
        <p:nvPicPr>
          <p:cNvPr id="114692" name="Picture 4" descr="cell_i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492375"/>
            <a:ext cx="4103687" cy="3960813"/>
          </a:xfrm>
          <a:noFill/>
          <a:ln/>
        </p:spPr>
      </p:pic>
      <p:pic>
        <p:nvPicPr>
          <p:cNvPr id="114695" name="Picture 7" descr="cell_nor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492375"/>
            <a:ext cx="3671887" cy="388937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Μεταβολικό σύνδρομο</a:t>
            </a:r>
          </a:p>
        </p:txBody>
      </p:sp>
      <p:pic>
        <p:nvPicPr>
          <p:cNvPr id="112644" name="Picture 4" descr="HM3007T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8280400" cy="4897437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Φαινότυπος</a:t>
            </a:r>
          </a:p>
        </p:txBody>
      </p:sp>
      <p:pic>
        <p:nvPicPr>
          <p:cNvPr id="119812" name="Picture 4" descr="1477-7827-4-17-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8569325" cy="518477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Εργαστηριακά ευρήματα</a:t>
            </a: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Αυξημένα επίπεδα τεστοστερόνης και ανδροστενδιόνης εξαιτίας της αυξημένης παραγωγής από τα κύτταρα του στρώματος και της θήκης (υπό την επίδραση της </a:t>
            </a:r>
            <a:r>
              <a:rPr lang="en-US" altLang="zh-CN" sz="1800">
                <a:ea typeface="宋体" charset="-122"/>
              </a:rPr>
              <a:t>LH</a:t>
            </a:r>
            <a:r>
              <a:rPr lang="el-GR" altLang="zh-CN" sz="1800"/>
              <a:t>) και της μειωμένης αρωματοποίησης των ανδρογόνων σε οιστρογόνα (λόγω των μειωμένων επιπέδων της </a:t>
            </a:r>
            <a:r>
              <a:rPr lang="en-US" altLang="zh-CN" sz="1800">
                <a:ea typeface="宋体" charset="-122"/>
              </a:rPr>
              <a:t>FSH</a:t>
            </a:r>
            <a:r>
              <a:rPr lang="el-GR" altLang="zh-CN" sz="1800"/>
              <a:t>).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Αυξημένα επίπεδα δευδροεπιανδροστερόνης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Αυξημένα επίπεδα θειικής δευδροεπιανδροστερόνης που παρουσιάζεται στο 50% των ασθενών με πολυκυστικές ωοθήκες (αξίζει να σημειωθεί ότι το 95% αυτής της ορμόνης παράγεται από τα επινεφρίδια).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Χαμηλά επίπεδα οιστραδιόλης.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Αυξημένα επίπεδα οιστρόνης που προέρχεται από το μεταβολισμό της ανδροστενδιόνης στα λιποκύτταρα.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  <a:buFontTx/>
              <a:buNone/>
            </a:pPr>
            <a:endParaRPr lang="el-GR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Εργαστηριακά ευρήματα</a:t>
            </a:r>
            <a:endParaRPr lang="el-G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sz="2400"/>
              <a:t>Φυσιολογικά ή και μειωμένα επίπεδα </a:t>
            </a:r>
            <a:r>
              <a:rPr lang="en-US" altLang="zh-CN" sz="2400">
                <a:ea typeface="宋体" charset="-122"/>
              </a:rPr>
              <a:t>FSH</a:t>
            </a:r>
            <a:r>
              <a:rPr lang="el-GR" altLang="zh-CN" sz="2400"/>
              <a:t>.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Συχνά, αναλογία </a:t>
            </a:r>
            <a:r>
              <a:rPr lang="en-US" altLang="zh-CN" sz="2400">
                <a:ea typeface="宋体" charset="-122"/>
              </a:rPr>
              <a:t>LH:FSH </a:t>
            </a:r>
            <a:r>
              <a:rPr lang="el-GR" altLang="zh-CN" sz="2400"/>
              <a:t>2-</a:t>
            </a:r>
            <a:r>
              <a:rPr lang="en-US" altLang="zh-CN" sz="2400">
                <a:ea typeface="宋体" charset="-122"/>
              </a:rPr>
              <a:t>3:1</a:t>
            </a:r>
            <a:r>
              <a:rPr lang="el-GR" altLang="zh-CN" sz="24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Αυξημένα επίπεδα </a:t>
            </a:r>
            <a:r>
              <a:rPr lang="en-US" altLang="zh-CN" sz="2400">
                <a:ea typeface="宋体" charset="-122"/>
              </a:rPr>
              <a:t>SHBG</a:t>
            </a:r>
            <a:r>
              <a:rPr lang="el-GR" altLang="zh-CN" sz="2400"/>
              <a:t>.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Διαταραγμένο λιπιδαιμικό προφίλ.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Υπερινσουλιναιμία: συνήθως σε παχύσαρκες ασθενείς</a:t>
            </a:r>
            <a:endParaRPr lang="el-G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Παραγωγή ανδρογόνων</a:t>
            </a:r>
          </a:p>
        </p:txBody>
      </p:sp>
      <p:pic>
        <p:nvPicPr>
          <p:cNvPr id="121859" name="Picture 3" descr="σάρωση0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475" t="52202" r="1852" b="6735"/>
          <a:stretch>
            <a:fillRect/>
          </a:stretch>
        </p:blipFill>
        <p:spPr>
          <a:xfrm>
            <a:off x="539750" y="1412875"/>
            <a:ext cx="8135938" cy="50403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Υπερηχογραφική απεικόνιση</a:t>
            </a:r>
            <a:endParaRPr lang="el-G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l-GR" altLang="zh-CN" sz="2800"/>
          </a:p>
          <a:p>
            <a:r>
              <a:rPr lang="el-GR" altLang="zh-CN" sz="2800"/>
              <a:t>Τα τυπικά υπερηχογραφικά ευρήματα ανευρίσκονται στο 60-90% των ασθενών με ένα ή περισσότερα συμπτώματα του συνδρόμου των πολυκυστικών ωοθηκών.</a:t>
            </a:r>
          </a:p>
          <a:p>
            <a:pPr>
              <a:buFontTx/>
              <a:buNone/>
            </a:pPr>
            <a:endParaRPr lang="el-GR" altLang="zh-CN" sz="2800"/>
          </a:p>
          <a:p>
            <a:r>
              <a:rPr lang="el-GR" altLang="zh-CN" sz="2800"/>
              <a:t>20% των γυναικών με πολυκυστικές ωοθήκες στο υπερηχογράφημα είναι ασυμπτωματικές.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Υπερηχογραφικά ευρήματα</a:t>
            </a:r>
            <a:endParaRPr lang="el-G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sz="2400"/>
              <a:t>12 ή περισσότερα ωοθυλάκια &lt; 10 χιλ. σε διάμετρο (ως πολλαπλές, μικρές άνηχες κύστεις) ή να υπάρχει αυξημένος όγκος ωοθηκών ( &gt; 10 εκ. 3 ) χωρίς να υπάρχει ωοθυλάκιο &gt; 10 χιλ.. 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Τα  πολλαπλά μικρά ωοθυλάκια είναι παρατεταγμένα περιφερικά γύρω από ένα μεγεθυμένο κεντρικό στρώμα, δίκην περιδεραίου μαργαριταριών. 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Κεντρικά, το στρώμα της ωοθήκης παρουσιάζει αυξημένη ηχογένεια. </a:t>
            </a:r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endParaRPr lang="el-GR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ΑΝΑΔΡΟΜΗ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STEIN-LEVENTHAL </a:t>
            </a:r>
            <a:r>
              <a:rPr lang="el-GR" sz="2000"/>
              <a:t>(1935) ΠΕΡΙΕΓΡΑΨΑΝ ΕΝΑ ΣΥΝΔΡΟΜΟ ΜΕ ΚΥΡΙΑ ΧΑΡΑΚΤΗΡΙΣΤΙΚΑ ΤΗΝ ΑΜΗΝΟΡΡΟΙΑ ΚΑΙ ΑΜΦΟΤΕΡΟΠΛΕΥΡΑ ΠΟΛΥΚΥΣΤΙΚΕΣ ΩΟΘΗΚΕΣ.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l-GR" sz="2000"/>
              <a:t>ΣΤΟ ΠΑΡΕΛΘΟΝ ΤΟ Σ.Π.Ω. ΠΕΡΙΛΑΜΒΑΝΕ ΜΙΑ ΤΡΙΑΔΑ ΧΑΡΑΚΤΗΡΙΣΤΙΚΩΝ</a:t>
            </a:r>
            <a:r>
              <a:rPr lang="en-US" sz="2000"/>
              <a:t>: </a:t>
            </a:r>
            <a:r>
              <a:rPr lang="el-GR" sz="2000"/>
              <a:t>ΥΠΕΡΤΡΙΧΩΣΗ,</a:t>
            </a:r>
            <a:r>
              <a:rPr lang="en-US" sz="2000"/>
              <a:t> </a:t>
            </a:r>
            <a:r>
              <a:rPr lang="el-GR" sz="2000"/>
              <a:t>ΑΜΗΝΟΡΡΟΙΑ,</a:t>
            </a:r>
            <a:r>
              <a:rPr lang="en-US" sz="2000"/>
              <a:t> </a:t>
            </a:r>
            <a:r>
              <a:rPr lang="el-GR" sz="2000"/>
              <a:t>ΠΑΧΥΣΑΡΚΙΑ.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/>
          </a:p>
        </p:txBody>
      </p:sp>
      <p:pic>
        <p:nvPicPr>
          <p:cNvPr id="70661" name="Picture 5" descr="Polycystic%20Ovary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989138"/>
            <a:ext cx="4464050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Υπερηχογραφικά ευρήματα</a:t>
            </a:r>
            <a:endParaRPr lang="el-G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zh-CN" sz="2000"/>
              <a:t>Συνήθως, απουσιάζει το ωχρό σωμάτιο. </a:t>
            </a:r>
          </a:p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Στο </a:t>
            </a:r>
            <a:r>
              <a:rPr lang="en-US" altLang="zh-CN" sz="2000">
                <a:ea typeface="宋体" charset="-122"/>
              </a:rPr>
              <a:t>Doppler </a:t>
            </a:r>
            <a:r>
              <a:rPr lang="el-GR" altLang="zh-CN" sz="2000"/>
              <a:t>έχουμε αυξημένες ταχύτητες ροής στο στρώμα της ωοθήκης. </a:t>
            </a:r>
          </a:p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Η παρουσία και μίας πολυκυστικής ωοθήκης είναι αρκετή για τη διάγνωση. </a:t>
            </a:r>
          </a:p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Το ενδομήτριο είναι τυπικά παχύ και μπορεί να εμφανιστεί και κυστικό εξαιτίας της υπερπλασίας, ενώ αυξάνεται και ο κίνδυνος εμφάνισης καρκίνου του ενδομητρίου. Σε γυναίκες, όμως, αμηνορροικές το ενδομήτριο μπορεί να είναι λεπτό και μοιάζει ατροφικό. </a:t>
            </a:r>
            <a:endParaRPr lang="el-GR" sz="2000"/>
          </a:p>
          <a:p>
            <a:pPr>
              <a:lnSpc>
                <a:spcPct val="80000"/>
              </a:lnSpc>
              <a:buFontTx/>
              <a:buNone/>
            </a:pPr>
            <a:endParaRPr lang="el-GR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Υπερηχογραφικά ευρήματα</a:t>
            </a:r>
            <a:endParaRPr lang="el-GR"/>
          </a:p>
        </p:txBody>
      </p:sp>
      <p:pic>
        <p:nvPicPr>
          <p:cNvPr id="99332" name="Picture 4" descr="cow19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05000"/>
            <a:ext cx="6408737" cy="46926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Διαφορική διάγνωση</a:t>
            </a:r>
            <a:endParaRPr lang="el-G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sz="2400"/>
              <a:t>υπερπρολακτιναιμία</a:t>
            </a:r>
          </a:p>
          <a:p>
            <a:pPr>
              <a:lnSpc>
                <a:spcPct val="90000"/>
              </a:lnSpc>
            </a:pPr>
            <a:r>
              <a:rPr lang="el-GR" altLang="zh-CN" sz="2400"/>
              <a:t>υπερπλασία των επινεφριδίων</a:t>
            </a:r>
          </a:p>
          <a:p>
            <a:pPr>
              <a:lnSpc>
                <a:spcPct val="90000"/>
              </a:lnSpc>
            </a:pPr>
            <a:r>
              <a:rPr lang="el-GR" altLang="zh-CN" sz="2400"/>
              <a:t>νεοπλασία των επινεφριδίων ή των ωοθηκών</a:t>
            </a:r>
          </a:p>
          <a:p>
            <a:pPr>
              <a:lnSpc>
                <a:spcPct val="90000"/>
              </a:lnSpc>
            </a:pPr>
            <a:r>
              <a:rPr lang="el-GR" altLang="zh-CN" sz="2400"/>
              <a:t>σύνδρομο </a:t>
            </a:r>
            <a:r>
              <a:rPr lang="en-US" altLang="zh-CN" sz="2400">
                <a:ea typeface="宋体" charset="-122"/>
              </a:rPr>
              <a:t>Cushing</a:t>
            </a:r>
            <a:endParaRPr lang="el-GR" altLang="zh-CN" sz="2400"/>
          </a:p>
          <a:p>
            <a:pPr>
              <a:lnSpc>
                <a:spcPct val="90000"/>
              </a:lnSpc>
            </a:pPr>
            <a:endParaRPr lang="el-GR" altLang="zh-CN" sz="2400"/>
          </a:p>
          <a:p>
            <a:pPr>
              <a:lnSpc>
                <a:spcPct val="90000"/>
              </a:lnSpc>
            </a:pPr>
            <a:r>
              <a:rPr lang="el-GR" altLang="zh-CN" sz="2400"/>
              <a:t>Η διαφορική διάγνωση μπορεί να επιτευχθεί με τη μέτρηση της προλακτίνης του ορού, των επιπέδων της 17-ΟΗ-προγεστερόνης, της τεστοστερόνης, της θειικής δευδροεπιανδροστερόνης και με τη βοήθεια της δοκιμασίας καταστολής με δεξαμεθαζόνη.</a:t>
            </a:r>
            <a:endParaRPr lang="el-GR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Χειρισμός</a:t>
            </a:r>
            <a:endParaRPr lang="el-G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Περίπου 25% των γυναικών με υπερηχογραφικά ευρήματα πολυκυστικών ωοθηκών είναι ασυμπτωματικές και έχουν φυσιολογικούς ωοθυλακιορρηκτικούς κύκλους. </a:t>
            </a:r>
          </a:p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Δεν υπάρχει απόδειξη ότι η πολυκυστική εμφάνιση έχει κάποια κλινική σημασία ή ότι απαιτείται θεραπεία. Σε αυτές τις περιπτώσεις δεν πρέπει να τίθεται η διάγνωση και οι γυναίκες ενημερώνονται ότι οι ωοθήκες έχουν μία παραλλαγή της φυσιολογικής μορφής.</a:t>
            </a:r>
          </a:p>
          <a:p>
            <a:pPr>
              <a:lnSpc>
                <a:spcPct val="80000"/>
              </a:lnSpc>
            </a:pPr>
            <a:endParaRPr lang="el-GR" altLang="zh-CN" sz="2000"/>
          </a:p>
          <a:p>
            <a:pPr>
              <a:lnSpc>
                <a:spcPct val="80000"/>
              </a:lnSpc>
            </a:pPr>
            <a:r>
              <a:rPr lang="el-GR" altLang="zh-CN" sz="2000"/>
              <a:t>Γυναίκες με ιστορικό ανώμαλης αιμορραγίας και πολυκυστικών ωοθηκών στο υπερηχογράφημα έχουν αυξημένο κίνδυνο εμφάνισης ανωμαλιών από το ενδομήτριο και για αυτό απαιτείται βιοψία σε όλες τις γυναίκες με πάχος ενδομητρίου &gt; 7 χιλ.. </a:t>
            </a:r>
            <a:endParaRPr lang="en-US" altLang="zh-CN" sz="2000">
              <a:ea typeface="宋体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Χειρισμός</a:t>
            </a:r>
            <a:endParaRPr lang="el-G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zh-CN" sz="1800"/>
              <a:t>Σε γυναίκες που δεν επιθυμούν κύηση είναι σημαντικό να προκληθεί φυσιολογική αιμόρροια εξ απόσυρσης με κυκλικά προγεσταγόνα ή συνδυασμένα αντισυλληπτικά.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Τα αντισυλληπτικά δρουν μειώνοντας τα ανδρογόνα κατά 40-50% και ελέγχοντας τους κύκλους προφυλάσσοντας από ανάπτυξη υπερπλασίας του ενδομητρίου.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Σε αρρενοποίηση ο συνδυασμός οιστρογόνων σε συνδυασμό με αντιανδρογόνα (π.χ. οξεική κυπροτερόνη), ενώ σε σοβαρότερες περιπτώσεις μπορεί να χρησιμοποιηθεί και σπιρονολακτόνη.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Δίαιτα και απώλεια βάρους. </a:t>
            </a:r>
          </a:p>
          <a:p>
            <a:pPr>
              <a:lnSpc>
                <a:spcPct val="80000"/>
              </a:lnSpc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Αντιδιαβητικά φάρμακα όπως η μετφορμίνη.</a:t>
            </a:r>
            <a:endParaRPr lang="el-G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4000"/>
              <a:t>Χειρισμός για την επίτευξη εγκυμοσύνης. </a:t>
            </a:r>
            <a:br>
              <a:rPr lang="el-GR" altLang="zh-CN" sz="4000"/>
            </a:br>
            <a:endParaRPr lang="el-GR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l-GR" altLang="zh-CN" sz="1600"/>
          </a:p>
          <a:p>
            <a:pPr>
              <a:lnSpc>
                <a:spcPct val="80000"/>
              </a:lnSpc>
            </a:pPr>
            <a:r>
              <a:rPr lang="el-GR" altLang="zh-CN" sz="1600"/>
              <a:t>Γυναίκες με ΒΜΙ&gt;30 συμβουλεύονται να χάσουν βάρος αφού οι ωοθυλακιορρηκτικοί κύκλοι μπορεί να εξαφανισθούν. </a:t>
            </a:r>
          </a:p>
          <a:p>
            <a:pPr>
              <a:lnSpc>
                <a:spcPct val="80000"/>
              </a:lnSpc>
            </a:pPr>
            <a:endParaRPr lang="el-GR" altLang="zh-CN" sz="1600"/>
          </a:p>
          <a:p>
            <a:pPr>
              <a:lnSpc>
                <a:spcPct val="80000"/>
              </a:lnSpc>
            </a:pPr>
            <a:r>
              <a:rPr lang="el-GR" altLang="zh-CN" sz="1600"/>
              <a:t>Πρόκληση ωορρηξίας με κιτρική κλομιφένη είναι επιτυχής στο 80% και επιτυγχάνεται εγκυμοσύνη σε ποσοστό 50-60%. Χρησιμοποιείται ως πρώτο μέτρο αντιμετώπισης σε αυτές τις γυναίκες όταν το ΒΜΙ είναι φυσιολογικό. </a:t>
            </a:r>
          </a:p>
          <a:p>
            <a:pPr>
              <a:lnSpc>
                <a:spcPct val="80000"/>
              </a:lnSpc>
            </a:pPr>
            <a:endParaRPr lang="el-GR" altLang="zh-CN" sz="1600"/>
          </a:p>
          <a:p>
            <a:pPr>
              <a:lnSpc>
                <a:spcPct val="80000"/>
              </a:lnSpc>
            </a:pPr>
            <a:r>
              <a:rPr lang="el-GR" altLang="zh-CN" sz="1600"/>
              <a:t>Ως ένα μέτρο δεύτερης γραμμής χρησιμοποιείται η χορήγηση </a:t>
            </a:r>
            <a:r>
              <a:rPr lang="en-US" altLang="zh-CN" sz="1600">
                <a:ea typeface="宋体" charset="-122"/>
              </a:rPr>
              <a:t>hMG </a:t>
            </a:r>
            <a:r>
              <a:rPr lang="el-GR" altLang="zh-CN" sz="1600"/>
              <a:t>που όμως αυξάνει την πιθανότητα πολύδυμης κύησης και συνδρόμου υπερδιέγερσης των ωοθηκών. </a:t>
            </a:r>
          </a:p>
          <a:p>
            <a:pPr>
              <a:lnSpc>
                <a:spcPct val="80000"/>
              </a:lnSpc>
            </a:pPr>
            <a:endParaRPr lang="el-GR" altLang="zh-CN" sz="1600"/>
          </a:p>
          <a:p>
            <a:pPr>
              <a:lnSpc>
                <a:spcPct val="80000"/>
              </a:lnSpc>
            </a:pPr>
            <a:r>
              <a:rPr lang="el-GR" altLang="zh-CN" sz="1600"/>
              <a:t>Εάν αυτό το μέτρο είναι ανεπιτυχές και εάν το ΒΜΙ&gt;30 τότε συγχορηγείται μετφορμίνη (αν και υπάρχουν ορισμένα ερωτηματικά όσον αφορά την πιθανότητα τερατογένεσης). </a:t>
            </a:r>
          </a:p>
          <a:p>
            <a:pPr>
              <a:lnSpc>
                <a:spcPct val="80000"/>
              </a:lnSpc>
            </a:pPr>
            <a:endParaRPr lang="el-GR" altLang="zh-CN" sz="1600"/>
          </a:p>
          <a:p>
            <a:pPr>
              <a:lnSpc>
                <a:spcPct val="80000"/>
              </a:lnSpc>
            </a:pPr>
            <a:r>
              <a:rPr lang="el-GR" altLang="zh-CN" sz="1600"/>
              <a:t>Έχουν δοκιμαστεί και επεμβατικές μέθοδοι με καλά αποτελέσματα κυρίως η σφηνοειδής εκτομή των ωοθηκών καθώς επίσης και ο λαπαροσκοπικός ηλεκτροκαυτηριασμός τους (</a:t>
            </a:r>
            <a:r>
              <a:rPr lang="en-US" altLang="zh-CN" sz="1600">
                <a:ea typeface="宋体" charset="-122"/>
              </a:rPr>
              <a:t>drilling</a:t>
            </a:r>
            <a:r>
              <a:rPr lang="el-GR" altLang="zh-CN" sz="1600"/>
              <a:t>). </a:t>
            </a:r>
          </a:p>
          <a:p>
            <a:pPr>
              <a:lnSpc>
                <a:spcPct val="80000"/>
              </a:lnSpc>
            </a:pPr>
            <a:endParaRPr lang="el-GR"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ΧΕΙΡΟΥΡΓΙΚΗ ΑΝΤΙΜΕΤΩΠΙΣΗ</a:t>
            </a:r>
          </a:p>
        </p:txBody>
      </p:sp>
      <p:pic>
        <p:nvPicPr>
          <p:cNvPr id="80904" name="Picture 8" descr="ovarian_drillin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3600"/>
            <a:ext cx="4321175" cy="3887788"/>
          </a:xfrm>
          <a:noFill/>
          <a:ln/>
        </p:spPr>
      </p:pic>
      <p:pic>
        <p:nvPicPr>
          <p:cNvPr id="80905" name="Picture 9" descr="379140_PCOSLarge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2133600"/>
            <a:ext cx="4105275" cy="3887788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Χειρουργικά παρασκευάσματα</a:t>
            </a:r>
          </a:p>
        </p:txBody>
      </p:sp>
      <p:pic>
        <p:nvPicPr>
          <p:cNvPr id="106504" name="Picture 8" descr="PCOg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73313"/>
            <a:ext cx="4038600" cy="3176587"/>
          </a:xfrm>
          <a:noFill/>
          <a:ln/>
        </p:spPr>
      </p:pic>
      <p:pic>
        <p:nvPicPr>
          <p:cNvPr id="106505" name="Picture 9" descr="bigovaries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20938"/>
            <a:ext cx="4038600" cy="30956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Σύνδρομο πολυκυστικών ωοθηκών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1600"/>
              <a:t>30%</a:t>
            </a:r>
          </a:p>
          <a:p>
            <a:pPr>
              <a:lnSpc>
                <a:spcPct val="80000"/>
              </a:lnSpc>
            </a:pPr>
            <a:r>
              <a:rPr lang="el-GR" sz="1600"/>
              <a:t>Ανωμαλία του κύκλου λόγω ανωορρηξίας ή μειωμένης ωοθυλακιορρηξίας και στειρότητα</a:t>
            </a:r>
          </a:p>
          <a:p>
            <a:pPr>
              <a:lnSpc>
                <a:spcPct val="80000"/>
              </a:lnSpc>
            </a:pPr>
            <a:r>
              <a:rPr lang="el-GR" sz="1600"/>
              <a:t>Μεγάλος αριθμός μικρών περιφερικών ωοθυλακίων στο υπερηχογράφημα</a:t>
            </a:r>
          </a:p>
          <a:p>
            <a:pPr>
              <a:lnSpc>
                <a:spcPct val="80000"/>
              </a:lnSpc>
            </a:pPr>
            <a:r>
              <a:rPr lang="el-GR" sz="1600"/>
              <a:t>Υπερβολική τριχοφυϊα και ακμή</a:t>
            </a:r>
          </a:p>
          <a:p>
            <a:pPr>
              <a:lnSpc>
                <a:spcPct val="80000"/>
              </a:lnSpc>
            </a:pPr>
            <a:r>
              <a:rPr lang="el-GR" sz="1600"/>
              <a:t>Αυξημένα επίπεδα τεστοστερόνης στον ορό</a:t>
            </a:r>
          </a:p>
          <a:p>
            <a:pPr>
              <a:lnSpc>
                <a:spcPct val="80000"/>
              </a:lnSpc>
            </a:pPr>
            <a:r>
              <a:rPr lang="en-US" sz="1600"/>
              <a:t>LH/FSH&gt;2</a:t>
            </a:r>
          </a:p>
          <a:p>
            <a:pPr>
              <a:lnSpc>
                <a:spcPct val="80000"/>
              </a:lnSpc>
            </a:pPr>
            <a:r>
              <a:rPr lang="el-GR" sz="1600"/>
              <a:t>Παχυσαρκία</a:t>
            </a:r>
          </a:p>
          <a:p>
            <a:pPr>
              <a:lnSpc>
                <a:spcPct val="80000"/>
              </a:lnSpc>
            </a:pPr>
            <a:r>
              <a:rPr lang="el-GR" sz="1600"/>
              <a:t>Αντοχή στην ινσουλίνη και υπερινσουλιναιμία</a:t>
            </a:r>
          </a:p>
          <a:p>
            <a:pPr>
              <a:lnSpc>
                <a:spcPct val="80000"/>
              </a:lnSpc>
            </a:pPr>
            <a:r>
              <a:rPr lang="el-GR" sz="1600"/>
              <a:t>Θεραπεία: αντισυλληπτικά για διακοπή της χρόνιας υπερανδρογοναιμικής ανωορρηξίας, δίαιτα, σπειρονολακτόνη, σφηνοειδής εκτομή, </a:t>
            </a:r>
            <a:r>
              <a:rPr lang="en-US" sz="1600"/>
              <a:t>drilling</a:t>
            </a:r>
            <a:endParaRPr lang="el-GR" sz="1600"/>
          </a:p>
        </p:txBody>
      </p:sp>
      <p:pic>
        <p:nvPicPr>
          <p:cNvPr id="68612" name="Picture 4" descr="σάρωση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64044" t="13928" r="10112" b="67319"/>
          <a:stretch>
            <a:fillRect/>
          </a:stretch>
        </p:blipFill>
        <p:spPr>
          <a:xfrm>
            <a:off x="1258888" y="4221163"/>
            <a:ext cx="2305050" cy="2016125"/>
          </a:xfrm>
          <a:ln/>
        </p:spPr>
      </p:pic>
      <p:pic>
        <p:nvPicPr>
          <p:cNvPr id="68613" name="Picture 5" descr="σάρωση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61348" t="4178" r="20898" b="60355"/>
          <a:stretch>
            <a:fillRect/>
          </a:stretch>
        </p:blipFill>
        <p:spPr>
          <a:xfrm>
            <a:off x="1111250" y="1905000"/>
            <a:ext cx="2728913" cy="19812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Παθοφυσιολογικός μηχανισμός </a:t>
            </a:r>
            <a:endParaRPr lang="el-G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400"/>
              <a:t>Δυσλειτουργία του άξονα υποθαλάμου-υπόφυσης-ωοθηκών, καθώς επίσης και στην αντοχή που αναπτύσσεται στην ινσουλίνη. 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Για την εξήγηση της παθογένεσης του συνδρόμου έχουν αναπτυχθει τέσσερις υποθέσεις (η υπόθεση της </a:t>
            </a:r>
            <a:r>
              <a:rPr lang="en-GB" sz="2400"/>
              <a:t>LH</a:t>
            </a:r>
            <a:r>
              <a:rPr lang="el-GR" sz="2400"/>
              <a:t>, της </a:t>
            </a:r>
            <a:r>
              <a:rPr lang="en-GB" sz="2400"/>
              <a:t>FSH</a:t>
            </a:r>
            <a:r>
              <a:rPr lang="el-GR" sz="2400"/>
              <a:t> , της ινσουλίνης και των ωοθηκών). </a:t>
            </a:r>
          </a:p>
          <a:p>
            <a:pPr>
              <a:lnSpc>
                <a:spcPct val="80000"/>
              </a:lnSpc>
            </a:pPr>
            <a:endParaRPr lang="el-GR" sz="2400"/>
          </a:p>
          <a:p>
            <a:pPr>
              <a:lnSpc>
                <a:spcPct val="80000"/>
              </a:lnSpc>
            </a:pPr>
            <a:r>
              <a:rPr lang="el-GR" sz="2400"/>
              <a:t>Παρατηρείται αύξηση της συχνότητας έκκρισης της </a:t>
            </a:r>
            <a:r>
              <a:rPr lang="en-US" sz="2400"/>
              <a:t>GnRH</a:t>
            </a:r>
            <a:r>
              <a:rPr lang="el-GR" sz="2400"/>
              <a:t> και κατά συνέπεια αύξηση της συχνότητας και του εύρους των εκκριτικών επεισοδίων της </a:t>
            </a:r>
            <a:r>
              <a:rPr lang="en-US" sz="2400"/>
              <a:t>LH</a:t>
            </a:r>
            <a:r>
              <a:rPr lang="el-GR" sz="2400"/>
              <a:t>. Ως αποτέλεσμα έχουμε αυξημένο κλάσμα </a:t>
            </a:r>
            <a:r>
              <a:rPr lang="en-US" sz="2400"/>
              <a:t>LH</a:t>
            </a:r>
            <a:r>
              <a:rPr lang="el-GR" sz="2400"/>
              <a:t>/</a:t>
            </a:r>
            <a:r>
              <a:rPr lang="en-US" sz="2400"/>
              <a:t>FSH</a:t>
            </a:r>
            <a:r>
              <a:rPr lang="el-GR" sz="240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Παθοφυσιολογικός μηχανισμός</a:t>
            </a:r>
            <a:endParaRPr lang="el-GR"/>
          </a:p>
        </p:txBody>
      </p:sp>
      <p:pic>
        <p:nvPicPr>
          <p:cNvPr id="110596" name="Picture 4" descr="nor10314_fm-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8785225" cy="4897437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ΠΑΘΟΓΕΝΕΤΙΚΟΣ ΜΗΧΑΝΙΣΜΟΣ ΤΩΝ ΩΟΘΗΚΩΝ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ΔΙΑΤΑΡΑΧΗ ΣΤΟ ΕΝΖΥΜΟ </a:t>
            </a:r>
            <a:r>
              <a:rPr lang="en-US" sz="2800"/>
              <a:t>CYP17</a:t>
            </a:r>
            <a:r>
              <a:rPr lang="el-GR" sz="2800"/>
              <a:t> ΥΠΕΥΘΥΝΟ ΓΙΑ ΤΗΝ ΠΑΡΑΓΩΓΗ ΤΩΝ ΑΝΔΡΟΓΟΝΩΝ ΣΤΙΣ ΩΟΘΗΚΕΣ ΚΑΙ ΤΑ ΕΠΙΝΕΦΡΙΔΙΑ.</a:t>
            </a:r>
          </a:p>
          <a:p>
            <a:pPr>
              <a:lnSpc>
                <a:spcPct val="80000"/>
              </a:lnSpc>
            </a:pPr>
            <a:r>
              <a:rPr lang="el-GR" sz="2800"/>
              <a:t>ΤΑ ΚΥΤΤΑΡΑ ΤΟΥ ΣΤΡΩΜΑΤΟΣ, ΤΗΣ ΘΗΚΗΣ ΚΑΙ ΤΑ ΚΟΚΚΙΩΔΗ ΚΥΤΤΑΡΑ ΣΥΜΒΑΛΛΟΥΝ ΣΤΗΝ ΠΑΡΑΓΩΓΗ ΑΝΔΡΟΓΟΝΩΝ ΚΑΙ ΔΙΕΓΕΙΡΟΝΤΑΙ ΑΠΟ ΤΗΝ</a:t>
            </a:r>
            <a:r>
              <a:rPr lang="en-US" sz="2800"/>
              <a:t> LH,</a:t>
            </a:r>
            <a:r>
              <a:rPr lang="el-GR" sz="2800"/>
              <a:t> ΤΗΝ ΙΝΣΟΥΛΙΝΗ ΚΑΙ ΤΟΝ </a:t>
            </a:r>
            <a:r>
              <a:rPr lang="en-US" sz="2800"/>
              <a:t>ILGF</a:t>
            </a:r>
            <a:endParaRPr lang="el-GR" sz="2800"/>
          </a:p>
          <a:p>
            <a:pPr>
              <a:lnSpc>
                <a:spcPct val="80000"/>
              </a:lnSpc>
            </a:pPr>
            <a:r>
              <a:rPr lang="el-GR" sz="2800"/>
              <a:t>ΤΑ ΑΥΞΗΜΕΝΑ ΑΝΔΡΟΓΟΝΑ ΤΟΥ ΩΟΘΗΚΙΚΟΥ ΠΕΡΙΒΑΛΛΟΝΤΟΣ ΕΜΠΟΔΙΖΟΥΝ ΤΗΝ ΩΡΙΜΑΝΣΗ ΤΩΝ ΩΟΘΗΛΑΚΙΩΝ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ΠΑΘΟΓΕΝΕΤΙΚΟΣ ΜΗΧΑΝΙΣΜΟΣ ΤΟΥ ΑΞΟΝΑ ΥΠΟΘΑΛΑΜΟΣ-ΥΠΟΦΥΣΗ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ΑΥΞΗΣΗ ΤΗΣ ΣΥΧΝΟΤΗΤΑΣ ΕΚΚΡΙΣΗΣ ΤΗΣ </a:t>
            </a:r>
            <a:r>
              <a:rPr lang="en-US"/>
              <a:t>GnRH</a:t>
            </a:r>
            <a:r>
              <a:rPr lang="el-GR"/>
              <a:t> ΚΑΙ ΚΑΤΑ ΣΥΝΕΠΕΙΑ ΑΥΞΗΣΗ ΤΗΣ ΣΥΧΝΟΤΗΤΑΣ ΚΑΙ ΤΟΥ ΕΥΡΟΥΣ ΤΩΝ ΕΚΚΡΙΤΙΚΩΝ ΕΠΕΙΣΟΔΙΩΝ ΤΗΣ</a:t>
            </a:r>
            <a:r>
              <a:rPr lang="en-US"/>
              <a:t> LH</a:t>
            </a:r>
            <a:endParaRPr lang="el-GR"/>
          </a:p>
          <a:p>
            <a:r>
              <a:rPr lang="el-GR"/>
              <a:t>ΑΥΞΗΜΕΝΟ ΚΛΑΣΜΑ </a:t>
            </a:r>
            <a:r>
              <a:rPr lang="en-US"/>
              <a:t>LH/FSH</a:t>
            </a:r>
          </a:p>
          <a:p>
            <a:r>
              <a:rPr lang="en-US"/>
              <a:t>25% </a:t>
            </a:r>
            <a:r>
              <a:rPr lang="el-GR"/>
              <a:t>ΤΩΝ ΑΣΘΕΝΩΝ ΜΕ Σ.Π.Ω. ΕΧΟΥΝ ΑΥΞΗΜΕΝΗ </a:t>
            </a:r>
            <a:r>
              <a:rPr lang="en-US"/>
              <a:t>PRL</a:t>
            </a:r>
            <a:endParaRPr lang="el-GR"/>
          </a:p>
          <a:p>
            <a:pPr>
              <a:buFontTx/>
              <a:buNone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ΑΛΛΟΙ ΠΑΘΟΓΕΝΕΤΙΚΟΙ ΜΗΧΑΝΙΣΜΟΙ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ΣΥΜΜΕΤΟΧΗ ΤΩΝ ΕΠΙΝΕΦΡΙΔΙΩΝ ΜΕΣΩ ΤΟΥ ΕΝΖΥΜΟΥ </a:t>
            </a:r>
            <a:r>
              <a:rPr lang="en-US"/>
              <a:t>CYP17</a:t>
            </a:r>
            <a:endParaRPr lang="el-GR"/>
          </a:p>
          <a:p>
            <a:r>
              <a:rPr lang="el-GR"/>
              <a:t>ΣΥΜΜΕΤΟΧΗ ΤΗΣ ΠΕΡΙΦΕΡΕΙΑΣ (ΔΕΡΜΑ-ΛΙΠΟΣ) ΜΕ ΔΙΑΦΟΡΟΥΣ ΜΗΧΑΝΙΣΜΟΥΣ ΠΟΥ ΑΦΟΡΟΥΝ ΤΗΝ ΕΜΦΑΝΙΣΗ ΤΗΣ ΥΠΕΡΤΡΙΧΩΣΗΣ ΚΑΙ ΤΗΝ ΠΕΡΙΦΕΡΙΚΗ ΑΡΩΜΑΤΟΠΟΙΗΣΗ ΤΩΝ ΑΝΔΡΟΓΟΝΩΝ</a:t>
            </a:r>
            <a:endParaRPr lang="en-US"/>
          </a:p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Διάγνωση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zh-CN" sz="2800"/>
              <a:t>Απαιτούνται για τη διάγνωση δύο από τα παρακάτω:</a:t>
            </a:r>
          </a:p>
          <a:p>
            <a:pPr>
              <a:buFontTx/>
              <a:buNone/>
            </a:pPr>
            <a:endParaRPr lang="el-GR" altLang="zh-CN" sz="2800"/>
          </a:p>
          <a:p>
            <a:pPr>
              <a:buFontTx/>
              <a:buNone/>
            </a:pPr>
            <a:r>
              <a:rPr lang="el-GR" altLang="zh-CN" sz="2800"/>
              <a:t>- πολυκυστική υφή των ωοθηκών στο ΥΧΓ</a:t>
            </a:r>
          </a:p>
          <a:p>
            <a:pPr>
              <a:buFontTx/>
              <a:buNone/>
            </a:pPr>
            <a:endParaRPr lang="el-GR" altLang="zh-CN" sz="2800"/>
          </a:p>
          <a:p>
            <a:pPr>
              <a:buFontTx/>
              <a:buNone/>
            </a:pPr>
            <a:r>
              <a:rPr lang="el-GR" altLang="zh-CN" sz="2800"/>
              <a:t>- ανωορρηξία</a:t>
            </a:r>
          </a:p>
          <a:p>
            <a:pPr>
              <a:buFontTx/>
              <a:buNone/>
            </a:pPr>
            <a:endParaRPr lang="el-GR" altLang="zh-CN" sz="2800"/>
          </a:p>
          <a:p>
            <a:pPr>
              <a:buFontTx/>
              <a:buNone/>
            </a:pPr>
            <a:r>
              <a:rPr lang="el-GR" altLang="zh-CN" sz="2800"/>
              <a:t>- κλινικά ή βιοχημικά σημεία υπερανδρογονισμού</a:t>
            </a:r>
            <a:endParaRPr lang="el-G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Κλινική εικόνα</a:t>
            </a:r>
            <a:endParaRPr lang="el-G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Ανωορρηκτικοί κύκλοι που προκαλούν υπογονιμότητα και αυξημένο κίνδυνο καρκίνου του ενδομητρίου 3-5%.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Υπερτρίχωση λόγω των αυξημένων επιπέδων ελεύθερης τεστοστερόνης.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Ακμή.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Δυσλιπιδαιμίες με αύξηση των τριγλυκεριδίων και μείωση της </a:t>
            </a:r>
            <a:r>
              <a:rPr lang="en-US" altLang="zh-CN" sz="1800">
                <a:ea typeface="宋体" charset="-122"/>
              </a:rPr>
              <a:t>HDL </a:t>
            </a:r>
            <a:r>
              <a:rPr lang="el-GR" altLang="zh-CN" sz="1800"/>
              <a:t>χοληστερόλης με αποτέλεσμα τον αυξημένο κίνδυνο εμφράγματος του μυοκαρδίου και αγγειακού εγκεφαλικού επεισοδίου.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zh-CN" sz="1800"/>
          </a:p>
          <a:p>
            <a:pPr>
              <a:lnSpc>
                <a:spcPct val="80000"/>
              </a:lnSpc>
            </a:pPr>
            <a:r>
              <a:rPr lang="el-GR" altLang="zh-CN" sz="1800"/>
              <a:t>Διαταραχές του μεταβολισμού της γλυκόζης με αυξημένο κίνδυνο ανάπτυξης παχυσαρκίας και σακχαρώδους διαβήτη τύπου ΙΙ.</a:t>
            </a:r>
          </a:p>
          <a:p>
            <a:pPr>
              <a:lnSpc>
                <a:spcPct val="80000"/>
              </a:lnSpc>
            </a:pPr>
            <a:endParaRPr lang="el-GR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174</TotalTime>
  <Words>1130</Words>
  <Application>Microsoft Office PowerPoint</Application>
  <PresentationFormat>Προβολή στην οθόνη (4:3)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Ωκεανός</vt:lpstr>
      <vt:lpstr>Σύνδρομο πολυκυστικών ωοθηκών</vt:lpstr>
      <vt:lpstr>ΑΝΑΔΡΟΜΗ</vt:lpstr>
      <vt:lpstr>Παθοφυσιολογικός μηχανισμός </vt:lpstr>
      <vt:lpstr>Παθοφυσιολογικός μηχανισμός</vt:lpstr>
      <vt:lpstr>ΠΑΘΟΓΕΝΕΤΙΚΟΣ ΜΗΧΑΝΙΣΜΟΣ ΤΩΝ ΩΟΘΗΚΩΝ</vt:lpstr>
      <vt:lpstr>ΠΑΘΟΓΕΝΕΤΙΚΟΣ ΜΗΧΑΝΙΣΜΟΣ ΤΟΥ ΑΞΟΝΑ ΥΠΟΘΑΛΑΜΟΣ-ΥΠΟΦΥΣΗ</vt:lpstr>
      <vt:lpstr>ΑΛΛΟΙ ΠΑΘΟΓΕΝΕΤΙΚΟΙ ΜΗΧΑΝΙΣΜΟΙ</vt:lpstr>
      <vt:lpstr>Διάγνωση</vt:lpstr>
      <vt:lpstr>Κλινική εικόνα</vt:lpstr>
      <vt:lpstr>Κλινική εικόνα</vt:lpstr>
      <vt:lpstr>Υπερτρίχωση</vt:lpstr>
      <vt:lpstr>Διαταραχές του μεταβολισμού της γλυκόζης</vt:lpstr>
      <vt:lpstr>Μεταβολικό σύνδρομο</vt:lpstr>
      <vt:lpstr>Φαινότυπος</vt:lpstr>
      <vt:lpstr>Εργαστηριακά ευρήματα</vt:lpstr>
      <vt:lpstr>Εργαστηριακά ευρήματα</vt:lpstr>
      <vt:lpstr>Παραγωγή ανδρογόνων</vt:lpstr>
      <vt:lpstr>Υπερηχογραφική απεικόνιση</vt:lpstr>
      <vt:lpstr>Υπερηχογραφικά ευρήματα</vt:lpstr>
      <vt:lpstr>Υπερηχογραφικά ευρήματα</vt:lpstr>
      <vt:lpstr>Υπερηχογραφικά ευρήματα</vt:lpstr>
      <vt:lpstr>Διαφορική διάγνωση</vt:lpstr>
      <vt:lpstr>Χειρισμός</vt:lpstr>
      <vt:lpstr>Χειρισμός</vt:lpstr>
      <vt:lpstr>Χειρισμός για την επίτευξη εγκυμοσύνης.  </vt:lpstr>
      <vt:lpstr>ΧΕΙΡΟΥΡΓΙΚΗ ΑΝΤΙΜΕΤΩΠΙΣΗ</vt:lpstr>
      <vt:lpstr>Χειρουργικά παρασκευάσματα</vt:lpstr>
      <vt:lpstr>Σύνδρομο πολυκυστικών ωοθηκών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ΣΥΝΔΡΟΜΟ ΠΟΛΥΚΥΣΤΙΚΩΝ ΩΟΘΗΚΩΝ</dc:title>
  <dc:creator>ioanna</dc:creator>
  <cp:lastModifiedBy>new</cp:lastModifiedBy>
  <cp:revision>32</cp:revision>
  <dcterms:created xsi:type="dcterms:W3CDTF">2004-12-14T22:54:13Z</dcterms:created>
  <dcterms:modified xsi:type="dcterms:W3CDTF">2017-10-18T16:10:38Z</dcterms:modified>
</cp:coreProperties>
</file>